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3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68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5/25/24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22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Erwägen Sie, über Folgendes zu sprechen: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Semiotik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Informationswissenschaft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Dokumentations- und Ordnungslehre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Kartellrecht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Information als Wirtschaftsgut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Information als Veränderung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4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Erwägen Sie, über Folgendes zu sprechen: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Nachricht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Kommunikation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Daten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Wissen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96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391AB-F383-4237-A071-AD1C6E924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6636DA-4FDE-4B32-8CCE-37EFA3E75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87932-8FF0-4DF1-A776-9A3CE3761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8FAB8-C9F1-4DBB-B355-D8DEE3706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490E3-D8E8-4766-9104-14009BF5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0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B8678-553E-4A5B-8CFE-5DB358BD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3AF303-1F73-4575-83E6-561589F16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6EC56-7DCF-400D-A871-C26291EB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FAC5B-7C77-4F8C-ADB0-8D208A2EB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F48AF-AB8F-4DD2-BC77-7E2F42AD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1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0ED820-BFE6-41B5-8064-984037A99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A27FEA-5359-474A-B4F8-FF510DD74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DD33D-563C-4B8C-B8C1-625FF5C5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71877-89FD-46BE-832F-C5660A55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E675F-CC4D-48CF-90C8-53829EE08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2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BC967-18DB-4664-9B4D-06177FB9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F7174-64B4-4D8F-BF44-3DD1F66CA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D83D3-86C4-482F-A2DC-B4C55DBF3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05BE2-6C23-4CB4-A63E-457E635BF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97965-24FE-4C07-BE16-69AE43995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6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3394D-04EF-440C-B08B-114464B3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BE3F6-F021-4D6B-8B0D-EF74D7461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6233C-6806-4593-91C0-CF4ECD84A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A761E-2D3A-4397-A82C-2F3B981D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97E71-B59F-4260-B01B-2B7CEB08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2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4DFCB-DD40-4637-9CAB-2BAF24231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4065F-4B44-4622-98EE-166F93648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F1249-B890-4466-9E24-84A249070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FA9B4-D282-452F-B78A-FF5873ACF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B0F13-A139-4B66-9544-16480800F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791D0-EC30-4D8C-8764-475D8DB3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3AA7D-15D2-4D5F-B1C4-501073416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80A0E-25B9-4E8E-8B0D-201E1C564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89B111-0CA0-47CD-9F0B-DBCBA3AE3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F0E02D-3176-4B85-ACB6-721F268274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7D9317-BBE1-4F36-82FE-E348F6F18A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37DDCB-69F8-49FA-A111-C8AB27138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8B0CD-1F68-412E-9232-F267114C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9B21FC-12CC-472D-BC38-EF413158C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4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F51AB-8384-4E67-914C-B39484AD2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909660-3861-4545-BF68-9ED039B5D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DD5392-AC3A-4EAF-ADE6-B6CF4B50A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79880-BF48-4F4D-B8B3-4E99FC415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8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F98E25-CF37-4F73-9E22-210238167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D7A0E1-38AB-4FDA-8EC1-2D761790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8E424-5A91-4557-9ADF-4A9422A0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0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B935-0427-44CC-A384-333EAD83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DCF6-55CF-43EE-B135-BFC4B4D40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37538E-A112-4E8F-A445-1A06B0C35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0D413-9505-4ED8-BFF1-5141BE9EE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815B0-4528-4FA2-8472-8F19C0F1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C9FCEF-4406-4552-BFE4-6DA37613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6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CE22C-69D4-49EC-8858-787B3C67B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6A4341-3C0B-4025-AE17-8F0F8FABF5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5FF01-E0B6-419C-ABCC-70844E4EA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01218-FFD7-4F25-B220-F5DE5F706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7CBFB-34A6-49D8-A1D2-45DF38876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726A4-D33A-486A-B120-648AF3D8B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4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07C8C3-4165-4353-ABF2-492454AF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AA46A-3C66-4E4A-9907-225E50ABB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F8214-A11A-4309-9D51-44F35987D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495F3-B757-4FAF-98AA-EDA7D1485485}" type="datetimeFigureOut">
              <a:rPr lang="en-US" smtClean="0"/>
              <a:t>5/25/24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334EB-8260-4F13-9553-5A8593D9DC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1EF96-E028-4E68-864E-9B77CF9F2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939C1-24D7-49E9-A58A-7960365209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6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 fontScale="90000"/>
          </a:bodyPr>
          <a:lstStyle/>
          <a:p>
            <a:r>
              <a:rPr lang="en-US" sz="7200" dirty="0"/>
              <a:t>Situation in der VHS-</a:t>
            </a:r>
            <a:r>
              <a:rPr lang="en-US" sz="7200" dirty="0" err="1"/>
              <a:t>Reinickendorf</a:t>
            </a:r>
            <a:r>
              <a:rPr lang="en-US" sz="7200" dirty="0"/>
              <a:t> </a:t>
            </a:r>
            <a:r>
              <a:rPr lang="en-US" sz="7200" dirty="0" err="1"/>
              <a:t>im</a:t>
            </a:r>
            <a:r>
              <a:rPr lang="en-US" sz="7200" dirty="0"/>
              <a:t> </a:t>
            </a:r>
            <a:r>
              <a:rPr lang="en-US" sz="7200" dirty="0" err="1"/>
              <a:t>Besonderen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de-DE" sz="2800" dirty="0"/>
              <a:t>Und allen </a:t>
            </a:r>
            <a:r>
              <a:rPr lang="de-DE" sz="2800" dirty="0" err="1"/>
              <a:t>VHSen</a:t>
            </a:r>
            <a:r>
              <a:rPr lang="de-DE" sz="2800" dirty="0"/>
              <a:t> im allgemeinen</a:t>
            </a:r>
            <a:endParaRPr sz="2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107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Inhalt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BSG-</a:t>
            </a:r>
            <a:r>
              <a:rPr lang="en-US" dirty="0" err="1"/>
              <a:t>Urteil</a:t>
            </a:r>
            <a:r>
              <a:rPr lang="en-US" dirty="0"/>
              <a:t> 2022</a:t>
            </a:r>
          </a:p>
          <a:p>
            <a:r>
              <a:rPr lang="en-US" dirty="0" err="1"/>
              <a:t>Erste</a:t>
            </a:r>
            <a:r>
              <a:rPr lang="en-US" dirty="0"/>
              <a:t> </a:t>
            </a:r>
            <a:r>
              <a:rPr lang="en-US" dirty="0" err="1"/>
              <a:t>Folgen</a:t>
            </a:r>
            <a:r>
              <a:rPr lang="en-US" dirty="0"/>
              <a:t> des </a:t>
            </a:r>
            <a:r>
              <a:rPr lang="en-US" dirty="0" err="1"/>
              <a:t>Urteils</a:t>
            </a:r>
            <a:r>
              <a:rPr lang="en-US" dirty="0"/>
              <a:t>	</a:t>
            </a:r>
          </a:p>
          <a:p>
            <a:r>
              <a:rPr lang="en-US" dirty="0" err="1"/>
              <a:t>Derzeitige</a:t>
            </a:r>
            <a:r>
              <a:rPr lang="en-US" dirty="0"/>
              <a:t> Situation</a:t>
            </a:r>
          </a:p>
          <a:p>
            <a:r>
              <a:rPr lang="en-US" dirty="0" err="1"/>
              <a:t>Aktionsplan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18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BSG-</a:t>
            </a:r>
            <a:r>
              <a:rPr lang="en-US" sz="2400" dirty="0" err="1">
                <a:solidFill>
                  <a:srgbClr val="FFFFFF"/>
                </a:solidFill>
              </a:rPr>
              <a:t>Urteil</a:t>
            </a:r>
            <a:r>
              <a:rPr lang="en-US" sz="2400" dirty="0">
                <a:solidFill>
                  <a:srgbClr val="FFFFFF"/>
                </a:solidFill>
              </a:rPr>
              <a:t> 2022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de-DE" dirty="0"/>
              <a:t>“Herrenberg-Urteil“  - ein sozial- , kein arbeitsrechtliches Urteil</a:t>
            </a:r>
          </a:p>
          <a:p>
            <a:r>
              <a:rPr lang="de-DE" dirty="0"/>
              <a:t>Druck auf </a:t>
            </a:r>
            <a:r>
              <a:rPr lang="de-DE" dirty="0" err="1"/>
              <a:t>VHSen</a:t>
            </a:r>
            <a:r>
              <a:rPr lang="de-DE" dirty="0"/>
              <a:t> und Musikschulen</a:t>
            </a:r>
          </a:p>
          <a:p>
            <a:r>
              <a:rPr lang="de-DE" dirty="0"/>
              <a:t>Dieser Druck wird nach unten weitergegeben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6261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rgbClr val="FFFFFF"/>
                </a:solidFill>
              </a:rPr>
              <a:t>Erste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Folgen</a:t>
            </a:r>
            <a:r>
              <a:rPr lang="en-US" sz="2400" dirty="0">
                <a:solidFill>
                  <a:srgbClr val="FFFFFF"/>
                </a:solidFill>
              </a:rPr>
              <a:t> des </a:t>
            </a:r>
            <a:r>
              <a:rPr lang="en-US" sz="2400" dirty="0" err="1">
                <a:solidFill>
                  <a:srgbClr val="FFFFFF"/>
                </a:solidFill>
              </a:rPr>
              <a:t>Urteils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de-DE" dirty="0"/>
              <a:t>Die </a:t>
            </a:r>
            <a:r>
              <a:rPr lang="de-DE" dirty="0" err="1"/>
              <a:t>berliner</a:t>
            </a:r>
            <a:r>
              <a:rPr lang="de-DE" dirty="0"/>
              <a:t> </a:t>
            </a:r>
            <a:r>
              <a:rPr lang="de-DE" dirty="0" err="1"/>
              <a:t>VHSen</a:t>
            </a:r>
            <a:r>
              <a:rPr lang="de-DE" dirty="0"/>
              <a:t> reagieren unterschiedlich auf die Empfehlung des Berliner Senats</a:t>
            </a:r>
          </a:p>
          <a:p>
            <a:r>
              <a:rPr lang="de-DE" dirty="0"/>
              <a:t>Eine Kollegin musste Vertrag bei RV einreichen =&gt; NICHT selbstständig =&gt; keine Rentenbeiträge = kein Honorarvertrag</a:t>
            </a:r>
          </a:p>
        </p:txBody>
      </p:sp>
    </p:spTree>
    <p:extLst>
      <p:ext uri="{BB962C8B-B14F-4D97-AF65-F5344CB8AC3E}">
        <p14:creationId xmlns:p14="http://schemas.microsoft.com/office/powerpoint/2010/main" val="232580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1800" dirty="0" err="1">
                <a:solidFill>
                  <a:srgbClr val="FFFFFF"/>
                </a:solidFill>
              </a:rPr>
              <a:t>Aktuelle</a:t>
            </a:r>
            <a:r>
              <a:rPr lang="en-US" sz="1800" dirty="0">
                <a:solidFill>
                  <a:srgbClr val="FFFFFF"/>
                </a:solidFill>
              </a:rPr>
              <a:t> Situation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de-DE" dirty="0"/>
              <a:t>Egal ob arbeitnehmerähnlich oder wenige Stunden</a:t>
            </a:r>
          </a:p>
          <a:p>
            <a:r>
              <a:rPr lang="de-DE" dirty="0"/>
              <a:t>Nun (Stand: 21.5.24) bis auf weiteres keine Verträge für alle!!</a:t>
            </a:r>
          </a:p>
        </p:txBody>
      </p:sp>
    </p:spTree>
    <p:extLst>
      <p:ext uri="{BB962C8B-B14F-4D97-AF65-F5344CB8AC3E}">
        <p14:creationId xmlns:p14="http://schemas.microsoft.com/office/powerpoint/2010/main" val="185636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Worse Case </a:t>
            </a:r>
            <a:r>
              <a:rPr lang="en-US" dirty="0" err="1">
                <a:solidFill>
                  <a:srgbClr val="FFFFFF"/>
                </a:solidFill>
              </a:rPr>
              <a:t>Szenarios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Die </a:t>
            </a:r>
            <a:r>
              <a:rPr lang="en-US" dirty="0" err="1"/>
              <a:t>Volkshochschule</a:t>
            </a:r>
            <a:r>
              <a:rPr lang="en-US" dirty="0"/>
              <a:t> </a:t>
            </a:r>
            <a:r>
              <a:rPr lang="en-US" dirty="0" err="1"/>
              <a:t>stellt</a:t>
            </a:r>
            <a:r>
              <a:rPr lang="en-US" dirty="0"/>
              <a:t> </a:t>
            </a:r>
            <a:r>
              <a:rPr lang="en-US" dirty="0" err="1"/>
              <a:t>Räume</a:t>
            </a:r>
            <a:r>
              <a:rPr lang="en-US" dirty="0"/>
              <a:t> und </a:t>
            </a:r>
            <a:r>
              <a:rPr lang="en-US" dirty="0" err="1"/>
              <a:t>Logistik</a:t>
            </a:r>
            <a:r>
              <a:rPr lang="en-US" dirty="0"/>
              <a:t> </a:t>
            </a:r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Verfügung</a:t>
            </a:r>
            <a:r>
              <a:rPr lang="en-US" dirty="0"/>
              <a:t> – private </a:t>
            </a:r>
            <a:r>
              <a:rPr lang="en-US" dirty="0" err="1"/>
              <a:t>Anbieter</a:t>
            </a:r>
            <a:r>
              <a:rPr lang="en-US" dirty="0"/>
              <a:t> </a:t>
            </a:r>
            <a:r>
              <a:rPr lang="en-US" dirty="0" err="1"/>
              <a:t>führen</a:t>
            </a:r>
            <a:r>
              <a:rPr lang="en-US" dirty="0"/>
              <a:t> </a:t>
            </a:r>
            <a:r>
              <a:rPr lang="en-US" dirty="0" err="1"/>
              <a:t>Kurse</a:t>
            </a:r>
            <a:r>
              <a:rPr lang="en-US" dirty="0"/>
              <a:t> </a:t>
            </a:r>
            <a:r>
              <a:rPr lang="en-US" dirty="0" err="1"/>
              <a:t>durch</a:t>
            </a:r>
            <a:endParaRPr lang="en-US" dirty="0"/>
          </a:p>
          <a:p>
            <a:r>
              <a:rPr lang="en-US" dirty="0"/>
              <a:t>Die VHS </a:t>
            </a:r>
            <a:r>
              <a:rPr lang="en-US" dirty="0" err="1"/>
              <a:t>wird</a:t>
            </a:r>
            <a:r>
              <a:rPr lang="en-US" dirty="0"/>
              <a:t> </a:t>
            </a:r>
            <a:r>
              <a:rPr lang="en-US" dirty="0" err="1"/>
              <a:t>stillgelegt</a:t>
            </a:r>
            <a:r>
              <a:rPr lang="en-US" dirty="0"/>
              <a:t>, bis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Lösung</a:t>
            </a:r>
            <a:r>
              <a:rPr lang="en-US" dirty="0"/>
              <a:t> </a:t>
            </a:r>
            <a:r>
              <a:rPr lang="en-US" dirty="0" err="1"/>
              <a:t>gefunden</a:t>
            </a:r>
            <a:r>
              <a:rPr lang="en-US" dirty="0"/>
              <a:t> </a:t>
            </a:r>
            <a:r>
              <a:rPr lang="en-US" dirty="0" err="1"/>
              <a:t>wird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7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FFFF"/>
                </a:solidFill>
              </a:rPr>
              <a:t>Aktion</a:t>
            </a:r>
            <a:r>
              <a:rPr lang="en-US" sz="2800" dirty="0">
                <a:solidFill>
                  <a:srgbClr val="FFFFFF"/>
                </a:solidFill>
              </a:rPr>
              <a:t> 1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de-DE" dirty="0"/>
              <a:t>Wir brauchen Öffentlichkeit!</a:t>
            </a:r>
          </a:p>
          <a:p>
            <a:pPr lvl="1"/>
            <a:r>
              <a:rPr lang="de-DE" dirty="0"/>
              <a:t>Presse (Reinickendorf: Tagesspiegel – Lokalnachrichtenteil)….wer noch?</a:t>
            </a:r>
          </a:p>
          <a:p>
            <a:pPr lvl="1"/>
            <a:r>
              <a:rPr lang="de-DE" dirty="0"/>
              <a:t>Petition (ist durch Berl. </a:t>
            </a:r>
            <a:r>
              <a:rPr lang="de-DE" dirty="0" err="1"/>
              <a:t>Dozvertrg</a:t>
            </a:r>
            <a:r>
              <a:rPr lang="de-DE" dirty="0"/>
              <a:t>. In Arbeit)</a:t>
            </a:r>
          </a:p>
          <a:p>
            <a:pPr lvl="1"/>
            <a:r>
              <a:rPr lang="de-DE" dirty="0"/>
              <a:t>Demo ab 16.00 Uhr - BVV Sitzung am 12.6.24, 17.00 Uhr, Rath. </a:t>
            </a:r>
            <a:r>
              <a:rPr lang="de-DE" dirty="0" err="1"/>
              <a:t>Reinickd</a:t>
            </a:r>
            <a:r>
              <a:rPr lang="de-DE" dirty="0"/>
              <a:t>.</a:t>
            </a:r>
          </a:p>
          <a:p>
            <a:pPr lvl="2"/>
            <a:r>
              <a:rPr lang="de-DE" dirty="0"/>
              <a:t>Plakate, Sprechchor, Musik…..wer? Was?</a:t>
            </a:r>
          </a:p>
          <a:p>
            <a:pPr marL="457200" lvl="1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410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FFFF"/>
                </a:solidFill>
              </a:rPr>
              <a:t>Aktion</a:t>
            </a:r>
            <a:r>
              <a:rPr lang="en-US" sz="2800" dirty="0">
                <a:solidFill>
                  <a:srgbClr val="FFFFFF"/>
                </a:solidFill>
              </a:rPr>
              <a:t> 2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de-DE" dirty="0"/>
              <a:t>Unsere </a:t>
            </a:r>
            <a:r>
              <a:rPr lang="de-DE" dirty="0" err="1"/>
              <a:t>Teilnehmer:innen</a:t>
            </a:r>
            <a:r>
              <a:rPr lang="de-DE" dirty="0"/>
              <a:t> einbinden!</a:t>
            </a:r>
          </a:p>
          <a:p>
            <a:pPr lvl="1"/>
            <a:r>
              <a:rPr lang="de-DE" dirty="0"/>
              <a:t>Sollen Petition unterschreiben (Anschreiben – wer?)</a:t>
            </a:r>
          </a:p>
          <a:p>
            <a:pPr lvl="1"/>
            <a:r>
              <a:rPr lang="de-DE" dirty="0"/>
              <a:t>Eingaben in der B VV machen (online – Präsenz)</a:t>
            </a:r>
          </a:p>
          <a:p>
            <a:pPr marL="457200" lvl="1" indent="0">
              <a:buNone/>
            </a:pPr>
            <a:r>
              <a:rPr lang="de-DE" dirty="0"/>
              <a:t>	(Anleitung – wird verteilt)</a:t>
            </a:r>
          </a:p>
        </p:txBody>
      </p:sp>
    </p:spTree>
    <p:extLst>
      <p:ext uri="{BB962C8B-B14F-4D97-AF65-F5344CB8AC3E}">
        <p14:creationId xmlns:p14="http://schemas.microsoft.com/office/powerpoint/2010/main" val="1486830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FFFF"/>
                </a:solidFill>
              </a:rPr>
              <a:t>Aktion</a:t>
            </a:r>
            <a:r>
              <a:rPr lang="en-US" sz="2800" dirty="0">
                <a:solidFill>
                  <a:srgbClr val="FFFFFF"/>
                </a:solidFill>
              </a:rPr>
              <a:t> 3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de-DE" dirty="0"/>
              <a:t>Fragenkatalog für </a:t>
            </a:r>
            <a:r>
              <a:rPr lang="de-DE" dirty="0" err="1"/>
              <a:t>Kulturausschussitzung</a:t>
            </a:r>
            <a:r>
              <a:rPr lang="de-DE" dirty="0"/>
              <a:t> am 5. Juni </a:t>
            </a:r>
          </a:p>
          <a:p>
            <a:pPr lvl="1"/>
            <a:r>
              <a:rPr lang="de-DE" dirty="0"/>
              <a:t>Trägt Sascha Rudloff für uns vor (SPD-</a:t>
            </a:r>
            <a:r>
              <a:rPr lang="de-DE" dirty="0" err="1"/>
              <a:t>Reinickd</a:t>
            </a:r>
            <a:r>
              <a:rPr lang="de-DE" dirty="0"/>
              <a:t>. – Sitzung im Kulturausschuss)</a:t>
            </a:r>
          </a:p>
          <a:p>
            <a:pPr lvl="1"/>
            <a:r>
              <a:rPr lang="de-DE" dirty="0"/>
              <a:t>AG Fragenkatalog – Iris u. Wolfgang?</a:t>
            </a:r>
          </a:p>
          <a:p>
            <a:pPr marL="457200" lvl="1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1355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279</Words>
  <Application>Microsoft Macintosh PowerPoint</Application>
  <PresentationFormat>Breitbild</PresentationFormat>
  <Paragraphs>49</Paragraphs>
  <Slides>9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</vt:lpstr>
      <vt:lpstr>Situation in der VHS-Reinickendorf im Besonderen</vt:lpstr>
      <vt:lpstr>Inhalt</vt:lpstr>
      <vt:lpstr>BSG-Urteil 2022</vt:lpstr>
      <vt:lpstr>Erste Folgen des Urteils</vt:lpstr>
      <vt:lpstr>Aktuelle Situation</vt:lpstr>
      <vt:lpstr>Worse Case Szenarios</vt:lpstr>
      <vt:lpstr>Aktion 1</vt:lpstr>
      <vt:lpstr>Aktion 2</vt:lpstr>
      <vt:lpstr>Aktion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Situation in der VHS-Reinickendorf im Besonderen</dc:title>
  <dc:creator>Antonio Hadzhikolev</dc:creator>
  <cp:lastModifiedBy>Antonio Hadzhikolev</cp:lastModifiedBy>
  <cp:revision>2</cp:revision>
  <dcterms:created xsi:type="dcterms:W3CDTF">2024-05-21T12:55:08Z</dcterms:created>
  <dcterms:modified xsi:type="dcterms:W3CDTF">2024-05-25T17:07:32Z</dcterms:modified>
</cp:coreProperties>
</file>